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"/>
  </p:notesMasterIdLst>
  <p:handoutMasterIdLst>
    <p:handoutMasterId r:id="rId8"/>
  </p:handoutMasterIdLst>
  <p:sldIdLst>
    <p:sldId id="258" r:id="rId2"/>
    <p:sldId id="262" r:id="rId3"/>
    <p:sldId id="261" r:id="rId4"/>
    <p:sldId id="259" r:id="rId5"/>
    <p:sldId id="260" r:id="rId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-570" y="-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23.03.2020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pPr rtl="0"/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pPr rtl="0"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85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9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pPr/>
              <a:t>23.03.2020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dnevnik.ru/join/role" TargetMode="External"/><Relationship Id="rId2" Type="http://schemas.openxmlformats.org/officeDocument/2006/relationships/hyperlink" Target="https://eljur.ru/podkluch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crimea" TargetMode="External"/><Relationship Id="rId2" Type="http://schemas.openxmlformats.org/officeDocument/2006/relationships/hyperlink" Target="http://edcrime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chebnik.mos.ru/catalogue" TargetMode="External"/><Relationship Id="rId3" Type="http://schemas.openxmlformats.org/officeDocument/2006/relationships/hyperlink" Target="https://media.prosv.ru/" TargetMode="External"/><Relationship Id="rId7" Type="http://schemas.openxmlformats.org/officeDocument/2006/relationships/hyperlink" Target="https://resh.edu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" TargetMode="External"/><Relationship Id="rId5" Type="http://schemas.openxmlformats.org/officeDocument/2006/relationships/hyperlink" Target="https://uchi.ru/" TargetMode="External"/><Relationship Id="rId4" Type="http://schemas.openxmlformats.org/officeDocument/2006/relationships/hyperlink" Target="https://digital.prosv.ru/" TargetMode="External"/><Relationship Id="rId9" Type="http://schemas.openxmlformats.org/officeDocument/2006/relationships/hyperlink" Target="https://education.yandex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cta.rosuchebnik.ru/" TargetMode="External"/><Relationship Id="rId3" Type="http://schemas.openxmlformats.org/officeDocument/2006/relationships/hyperlink" Target="https://myskills.ru/" TargetMode="External"/><Relationship Id="rId7" Type="http://schemas.openxmlformats.org/officeDocument/2006/relationships/hyperlink" Target="https://obrazovarium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lp.foxford.ru/" TargetMode="External"/><Relationship Id="rId5" Type="http://schemas.openxmlformats.org/officeDocument/2006/relationships/hyperlink" Target="https://olimpium.ru/" TargetMode="External"/><Relationship Id="rId4" Type="http://schemas.openxmlformats.org/officeDocument/2006/relationships/hyperlink" Target="https://ege.sdamgia.ru/" TargetMode="External"/><Relationship Id="rId9" Type="http://schemas.openxmlformats.org/officeDocument/2006/relationships/hyperlink" Target="https://mosobr.t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124744"/>
            <a:ext cx="7008574" cy="4248746"/>
          </a:xfrm>
        </p:spPr>
        <p:txBody>
          <a:bodyPr rtlCol="0">
            <a:noAutofit/>
          </a:bodyPr>
          <a:lstStyle/>
          <a:p>
            <a:r>
              <a:rPr lang="ru-RU" sz="6000" b="1" dirty="0"/>
              <a:t>Использования дистанционных технологий в образовательном процессе</a:t>
            </a:r>
            <a:endParaRPr lang="ru-RU" sz="6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090BE4-AFDD-4FDA-8482-BE831B73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16632"/>
            <a:ext cx="11593288" cy="1795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Регистрация в Автоматизированной информационной системе «Крымская республиканская образовательная сеть» («КРОС»):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9FD6E-21C3-439E-AD50-9CB43C31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2060848"/>
            <a:ext cx="792088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Для регистрации в «КРОС» необходимо зарегистрироваться в системе «электронных журналов» и «электронных дневников»:</a:t>
            </a:r>
          </a:p>
          <a:p>
            <a:pPr marL="0" indent="0">
              <a:buNone/>
            </a:pPr>
            <a:r>
              <a:rPr lang="ru-RU" b="1" dirty="0"/>
              <a:t>С «КРОС» интегрированы 2 указанных системы: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».</a:t>
            </a:r>
          </a:p>
          <a:p>
            <a:pPr marL="0" indent="0">
              <a:buNone/>
            </a:pPr>
            <a:r>
              <a:rPr lang="ru-RU" b="1" dirty="0"/>
              <a:t>Регистрация: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ЭлЖур</a:t>
            </a:r>
            <a:r>
              <a:rPr lang="ru-RU" sz="2400" b="1" dirty="0"/>
              <a:t>» (</a:t>
            </a:r>
            <a:r>
              <a:rPr lang="en-US" sz="2400" b="1" dirty="0">
                <a:hlinkClick r:id="rId2"/>
              </a:rPr>
              <a:t>https://eljur.ru/podkluchenie</a:t>
            </a:r>
            <a:r>
              <a:rPr lang="ru-RU" sz="2400" b="1" dirty="0"/>
              <a:t>) 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sz="2400" b="1" dirty="0"/>
              <a:t>«</a:t>
            </a:r>
            <a:r>
              <a:rPr lang="ru-RU" sz="2400" b="1" dirty="0" err="1"/>
              <a:t>Дневник.ру</a:t>
            </a:r>
            <a:r>
              <a:rPr lang="ru-RU" sz="2400" b="1" dirty="0"/>
              <a:t>» (</a:t>
            </a:r>
            <a:r>
              <a:rPr lang="en-US" sz="2400" b="1" dirty="0">
                <a:hlinkClick r:id="rId3"/>
              </a:rPr>
              <a:t>https://login.dnevnik.ru/join/role</a:t>
            </a:r>
            <a:r>
              <a:rPr lang="ru-RU" sz="2400" b="1" dirty="0"/>
              <a:t>).</a:t>
            </a:r>
            <a:endParaRPr lang="ru-RU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491EF30-F088-4806-970B-C1A64EAA34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0636" y="1938050"/>
            <a:ext cx="2642740" cy="3734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E9B13D-B7F3-410B-BCAF-700E22EDF6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748" y="3007123"/>
            <a:ext cx="2642740" cy="373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288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C8B971-F53C-442A-8716-E31FF543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375816"/>
            <a:ext cx="10157354" cy="1397000"/>
          </a:xfrm>
        </p:spPr>
        <p:txBody>
          <a:bodyPr/>
          <a:lstStyle/>
          <a:p>
            <a:r>
              <a:rPr lang="ru-RU" b="1" dirty="0"/>
              <a:t>Платформы дистанционных технологий: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D7A45E-A709-42B6-9EF8-6A8AFB94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054944"/>
            <a:ext cx="10157354" cy="4470400"/>
          </a:xfrm>
        </p:spPr>
        <p:txBody>
          <a:bodyPr>
            <a:normAutofit/>
          </a:bodyPr>
          <a:lstStyle/>
          <a:p>
            <a:r>
              <a:rPr lang="ru-RU" sz="4000" b="1" dirty="0"/>
              <a:t>Автоматизированная информационная система «Крымская республиканская образовательная сеть» («КРОС»)</a:t>
            </a:r>
            <a:r>
              <a:rPr lang="en-US" sz="4000" b="1" dirty="0"/>
              <a:t> (</a:t>
            </a:r>
            <a:r>
              <a:rPr lang="en-US" sz="4000" b="1" dirty="0">
                <a:hlinkClick r:id="rId2"/>
              </a:rPr>
              <a:t>http://edcrimea.ru</a:t>
            </a:r>
            <a:r>
              <a:rPr lang="en-US" sz="4000" b="1" dirty="0"/>
              <a:t>)</a:t>
            </a:r>
            <a:r>
              <a:rPr lang="ru-RU" sz="4000" b="1" dirty="0"/>
              <a:t>;</a:t>
            </a:r>
          </a:p>
          <a:p>
            <a:r>
              <a:rPr lang="ru-RU" sz="4000" b="1" dirty="0"/>
              <a:t>Электронный журнал «</a:t>
            </a:r>
            <a:r>
              <a:rPr lang="ru-RU" sz="4000" b="1" dirty="0" err="1"/>
              <a:t>ЭлЖур</a:t>
            </a:r>
            <a:r>
              <a:rPr lang="ru-RU" sz="4000" b="1" dirty="0"/>
              <a:t>» (</a:t>
            </a:r>
            <a:r>
              <a:rPr lang="en-US" sz="4000" b="1" dirty="0">
                <a:hlinkClick r:id="rId3"/>
              </a:rPr>
              <a:t>https://eljur.ru/crimea</a:t>
            </a:r>
            <a:r>
              <a:rPr lang="ru-RU" sz="4000" b="1" dirty="0"/>
              <a:t>).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6701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(учебные материалы):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b="1" dirty="0"/>
              <a:t>Медиатека «Просвещения» (</a:t>
            </a:r>
            <a:r>
              <a:rPr lang="en-US" b="1" dirty="0">
                <a:hlinkClick r:id="rId3"/>
              </a:rPr>
              <a:t>https://media.prosv.ru</a:t>
            </a:r>
            <a:r>
              <a:rPr lang="ru-RU" b="1" dirty="0"/>
              <a:t> и </a:t>
            </a:r>
            <a:r>
              <a:rPr lang="en-US" b="1" dirty="0">
                <a:hlinkClick r:id="rId4"/>
              </a:rPr>
              <a:t>https://digital.prosv.ru</a:t>
            </a:r>
            <a:r>
              <a:rPr lang="ru-RU" b="1" dirty="0"/>
              <a:t>);</a:t>
            </a:r>
          </a:p>
          <a:p>
            <a:r>
              <a:rPr lang="ru-RU" b="1" dirty="0"/>
              <a:t>Интерактивная образовательная онлайн-платформа «</a:t>
            </a:r>
            <a:r>
              <a:rPr lang="ru-RU" b="1" dirty="0" err="1"/>
              <a:t>Учи.ру</a:t>
            </a:r>
            <a:r>
              <a:rPr lang="ru-RU" b="1" dirty="0"/>
              <a:t>» (</a:t>
            </a:r>
            <a:r>
              <a:rPr lang="en-US" b="1" dirty="0">
                <a:hlinkClick r:id="rId5"/>
              </a:rPr>
              <a:t>https://uchi.ru</a:t>
            </a:r>
            <a:r>
              <a:rPr lang="ru-RU" b="1" dirty="0"/>
              <a:t>);</a:t>
            </a:r>
          </a:p>
          <a:p>
            <a:r>
              <a:rPr lang="ru-RU" b="1" dirty="0"/>
              <a:t>Цифровой образовательный ресурс для школ «</a:t>
            </a:r>
            <a:r>
              <a:rPr lang="ru-RU" b="1" dirty="0" err="1"/>
              <a:t>ЯКласс</a:t>
            </a:r>
            <a:r>
              <a:rPr lang="ru-RU" b="1" dirty="0"/>
              <a:t>» (</a:t>
            </a:r>
            <a:r>
              <a:rPr lang="en-US" b="1" dirty="0">
                <a:hlinkClick r:id="rId6"/>
              </a:rPr>
              <a:t>https://www.yaklass.ru</a:t>
            </a:r>
            <a:r>
              <a:rPr lang="ru-RU" b="1" dirty="0"/>
              <a:t>);</a:t>
            </a:r>
          </a:p>
          <a:p>
            <a:r>
              <a:rPr lang="ru-RU" b="1" dirty="0"/>
              <a:t>«Российская электронная школа» (</a:t>
            </a:r>
            <a:r>
              <a:rPr lang="en-US" b="1" dirty="0">
                <a:hlinkClick r:id="rId7"/>
              </a:rPr>
              <a:t>https://resh.edu.ru</a:t>
            </a:r>
            <a:r>
              <a:rPr lang="ru-RU" b="1" dirty="0"/>
              <a:t>);</a:t>
            </a:r>
          </a:p>
          <a:p>
            <a:r>
              <a:rPr lang="ru-RU" b="1" dirty="0"/>
              <a:t>«Московская электронная школа» (</a:t>
            </a:r>
            <a:r>
              <a:rPr lang="en-US" b="1" dirty="0">
                <a:hlinkClick r:id="rId8"/>
              </a:rPr>
              <a:t>https://uchebnik.mos.ru/catalogue</a:t>
            </a:r>
            <a:r>
              <a:rPr lang="ru-RU" b="1" dirty="0"/>
              <a:t>);</a:t>
            </a:r>
          </a:p>
          <a:p>
            <a:r>
              <a:rPr lang="ru-RU" b="1" dirty="0"/>
              <a:t>«</a:t>
            </a:r>
            <a:r>
              <a:rPr lang="ru-RU" b="1" dirty="0" err="1"/>
              <a:t>Яндекс.Учебник</a:t>
            </a:r>
            <a:r>
              <a:rPr lang="ru-RU" b="1" dirty="0"/>
              <a:t>» (</a:t>
            </a:r>
            <a:r>
              <a:rPr lang="en-US" b="1" dirty="0">
                <a:hlinkClick r:id="rId9"/>
              </a:rPr>
              <a:t>https://education.yandex.ru</a:t>
            </a:r>
            <a:r>
              <a:rPr lang="ru-RU" b="1" dirty="0"/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1212552"/>
          </a:xfrm>
        </p:spPr>
        <p:txBody>
          <a:bodyPr rtlCol="0">
            <a:normAutofit/>
          </a:bodyPr>
          <a:lstStyle/>
          <a:p>
            <a:pPr rtl="0"/>
            <a:r>
              <a:rPr lang="ru-RU" sz="4000" b="1" dirty="0">
                <a:latin typeface="Calibri" panose="020F0502020204030204" pitchFamily="34" charset="0"/>
              </a:rPr>
              <a:t>Информационные ресурсы</a:t>
            </a:r>
            <a:br>
              <a:rPr lang="ru-RU" sz="4000" b="1" dirty="0">
                <a:latin typeface="Calibri" panose="020F0502020204030204" pitchFamily="34" charset="0"/>
              </a:rPr>
            </a:br>
            <a:r>
              <a:rPr lang="ru-RU" sz="4000" b="1" dirty="0">
                <a:latin typeface="Calibri" panose="020F0502020204030204" pitchFamily="34" charset="0"/>
              </a:rPr>
              <a:t>(</a:t>
            </a:r>
            <a:r>
              <a:rPr lang="en-US" sz="4000" b="1" dirty="0">
                <a:latin typeface="Calibri" panose="020F0502020204030204" pitchFamily="34" charset="0"/>
              </a:rPr>
              <a:t>online-</a:t>
            </a:r>
            <a:r>
              <a:rPr lang="ru-RU" sz="4000" b="1" dirty="0">
                <a:latin typeface="Calibri" panose="020F0502020204030204" pitchFamily="34" charset="0"/>
              </a:rPr>
              <a:t>сервисы):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527400"/>
          </a:xfrm>
        </p:spPr>
        <p:txBody>
          <a:bodyPr rtlCol="0"/>
          <a:lstStyle/>
          <a:p>
            <a:r>
              <a:rPr lang="ru-RU" b="1" dirty="0">
                <a:latin typeface="Calibri" panose="020F0502020204030204" pitchFamily="34" charset="0"/>
              </a:rPr>
              <a:t>Портал «Мои достижения» (</a:t>
            </a:r>
            <a:r>
              <a:rPr lang="en-US" b="1" dirty="0">
                <a:hlinkClick r:id="rId3"/>
              </a:rPr>
              <a:t>https://myskills.ru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/>
              <a:t>Образовательный портал «РЕШУ ЕГЭ» (</a:t>
            </a:r>
            <a:r>
              <a:rPr lang="en-US" b="1" dirty="0">
                <a:hlinkClick r:id="rId4"/>
              </a:rPr>
              <a:t>https://ege.sdamgia.ru</a:t>
            </a:r>
            <a:r>
              <a:rPr lang="ru-RU" b="1" dirty="0"/>
              <a:t>);</a:t>
            </a:r>
          </a:p>
          <a:p>
            <a:r>
              <a:rPr lang="ru-RU" b="1" dirty="0"/>
              <a:t>Олимпиады России и мира (</a:t>
            </a:r>
            <a:r>
              <a:rPr lang="en-US" b="1" dirty="0">
                <a:hlinkClick r:id="rId5"/>
              </a:rPr>
              <a:t>https://olimpium.ru</a:t>
            </a:r>
            <a:r>
              <a:rPr lang="ru-RU" b="1" dirty="0"/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Портал «</a:t>
            </a:r>
            <a:r>
              <a:rPr lang="ru-RU" b="1" dirty="0" err="1">
                <a:latin typeface="Calibri" panose="020F0502020204030204" pitchFamily="34" charset="0"/>
              </a:rPr>
              <a:t>ФоксФорд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6"/>
              </a:rPr>
              <a:t>https://help.foxford.ru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Образовательная </a:t>
            </a:r>
            <a:r>
              <a:rPr lang="ru-RU" b="1" dirty="0"/>
              <a:t>среда «</a:t>
            </a:r>
            <a:r>
              <a:rPr lang="ru-RU" b="1" dirty="0" err="1"/>
              <a:t>Образовариум</a:t>
            </a:r>
            <a:r>
              <a:rPr lang="ru-RU" b="1" dirty="0"/>
              <a:t>» </a:t>
            </a:r>
            <a:r>
              <a:rPr lang="ru-RU" b="1" dirty="0">
                <a:latin typeface="Calibri" panose="020F0502020204030204" pitchFamily="34" charset="0"/>
              </a:rPr>
              <a:t>(</a:t>
            </a:r>
            <a:r>
              <a:rPr lang="en-US" b="1" dirty="0">
                <a:hlinkClick r:id="rId7"/>
              </a:rPr>
              <a:t>https://obrazovarium.ru</a:t>
            </a:r>
            <a:r>
              <a:rPr lang="ru-RU" b="1" dirty="0">
                <a:latin typeface="Calibri" panose="020F0502020204030204" pitchFamily="34" charset="0"/>
              </a:rPr>
              <a:t>);</a:t>
            </a:r>
          </a:p>
          <a:p>
            <a:r>
              <a:rPr lang="ru-RU" b="1" dirty="0">
                <a:latin typeface="Calibri" panose="020F0502020204030204" pitchFamily="34" charset="0"/>
              </a:rPr>
              <a:t>Учебно-методический комплекс «</a:t>
            </a:r>
            <a:r>
              <a:rPr lang="en-US" b="1" dirty="0"/>
              <a:t>LECTA</a:t>
            </a:r>
            <a:r>
              <a:rPr lang="ru-RU" b="1" dirty="0">
                <a:latin typeface="Calibri" panose="020F0502020204030204" pitchFamily="34" charset="0"/>
              </a:rPr>
              <a:t>» (</a:t>
            </a:r>
            <a:r>
              <a:rPr lang="en-US" b="1" dirty="0">
                <a:hlinkClick r:id="rId8"/>
              </a:rPr>
              <a:t>https://lecta.rosuchebnik.ru</a:t>
            </a:r>
            <a:r>
              <a:rPr lang="ru-RU" b="1" dirty="0">
                <a:latin typeface="Calibri" panose="020F0502020204030204" pitchFamily="34" charset="0"/>
              </a:rPr>
              <a:t>).</a:t>
            </a:r>
          </a:p>
          <a:p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15DA96-A609-471E-AA1A-5CABEA6D2911}"/>
              </a:ext>
            </a:extLst>
          </p:cNvPr>
          <p:cNvSpPr txBox="1"/>
          <p:nvPr/>
        </p:nvSpPr>
        <p:spPr>
          <a:xfrm>
            <a:off x="981844" y="5733256"/>
            <a:ext cx="96151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/>
              <a:t>Московский образовательный телеканал (</a:t>
            </a:r>
            <a:r>
              <a:rPr lang="en-US" b="1" dirty="0">
                <a:hlinkClick r:id="rId9"/>
              </a:rPr>
              <a:t>https://mosobr.tv</a:t>
            </a:r>
            <a:r>
              <a:rPr lang="ru-RU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06978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192</TotalTime>
  <Words>244</Words>
  <Application>Microsoft Office PowerPoint</Application>
  <PresentationFormat>Произвольный</PresentationFormat>
  <Paragraphs>30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Презентация, посвященная началу учебного года</vt:lpstr>
      <vt:lpstr>Использования дистанционных технологий в образовательном процессе</vt:lpstr>
      <vt:lpstr>Регистрация в Автоматизированной информационной системе «Крымская республиканская образовательная сеть» («КРОС»):</vt:lpstr>
      <vt:lpstr>Платформы дистанционных технологий:</vt:lpstr>
      <vt:lpstr>Информационные ресурсы (учебные материалы):</vt:lpstr>
      <vt:lpstr>Информационные ресурсы (online-сервисы):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дистанционных технологий в образовательном процессе</dc:title>
  <dc:creator>Dmitrii Okun</dc:creator>
  <cp:lastModifiedBy>Пользователь Windows</cp:lastModifiedBy>
  <cp:revision>13</cp:revision>
  <dcterms:created xsi:type="dcterms:W3CDTF">2020-03-19T06:07:47Z</dcterms:created>
  <dcterms:modified xsi:type="dcterms:W3CDTF">2020-03-23T13:16:40Z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